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pitchFamily="34" charset="0"/>
      <p:regular r:id="rId12"/>
    </p:embeddedFont>
    <p:embeddedFont>
      <p:font typeface="Arimo Bold" panose="020B07040202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503050000020004" pitchFamily="34" charset="0"/>
      <p:regular r:id="rId19"/>
      <p:bold r:id="rId20"/>
      <p:italic r:id="rId21"/>
      <p:boldItalic r:id="rId22"/>
    </p:embeddedFont>
    <p:embeddedFont>
      <p:font typeface="Fira Sans Bold" panose="020B0803050000020004" pitchFamily="34" charset="0"/>
      <p:regular r:id="rId23"/>
      <p:bold r:id="rId24"/>
    </p:embeddedFont>
    <p:embeddedFont>
      <p:font typeface="Fira Sans Bold Bold" panose="020B0903050000020004" pitchFamily="34" charset="0"/>
      <p:regular r:id="rId25"/>
      <p:bold r:id="rId26"/>
    </p:embeddedFont>
    <p:embeddedFont>
      <p:font typeface="Fira Sans Light Bold" panose="020B0503050000020004" pitchFamily="34" charset="0"/>
      <p:regular r:id="rId27"/>
    </p:embeddedFont>
    <p:embeddedFont>
      <p:font typeface="Fira Sans Medium" panose="020F0502020204030204" pitchFamily="34" charset="0"/>
      <p:regular r:id="rId28"/>
      <p:italic r:id="rId29"/>
    </p:embeddedFont>
    <p:embeddedFont>
      <p:font typeface="Fira Sans Medium Bold" panose="020B0603050000020004" pitchFamily="34" charset="0"/>
      <p:regular r:id="rId30"/>
      <p:bold r:id="rId31"/>
    </p:embeddedFont>
    <p:embeddedFont>
      <p:font typeface="Fira Sans Medium Italics" panose="020B06030500000200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9" autoAdjust="0"/>
    <p:restoredTop sz="94582" autoAdjust="0"/>
  </p:normalViewPr>
  <p:slideViewPr>
    <p:cSldViewPr>
      <p:cViewPr>
        <p:scale>
          <a:sx n="51" d="100"/>
          <a:sy n="51" d="100"/>
        </p:scale>
        <p:origin x="280" y="1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52782"/>
            <a:ext cx="13510431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5700" spc="171" dirty="0">
                <a:solidFill>
                  <a:srgbClr val="1836B2"/>
                </a:solidFill>
                <a:latin typeface="Fira Sans Bold Bold"/>
              </a:rPr>
              <a:t>"ALGORITHMS (MIS)UNDERSTAND ME":</a:t>
            </a:r>
          </a:p>
          <a:p>
            <a:pPr>
              <a:lnSpc>
                <a:spcPts val="5700"/>
              </a:lnSpc>
            </a:pPr>
            <a:endParaRPr lang="en-US" sz="5700" spc="171" dirty="0">
              <a:solidFill>
                <a:srgbClr val="1836B2"/>
              </a:solidFill>
              <a:latin typeface="Fira Sans Bold Bold"/>
            </a:endParaRPr>
          </a:p>
          <a:p>
            <a:pPr>
              <a:lnSpc>
                <a:spcPts val="5700"/>
              </a:lnSpc>
            </a:pPr>
            <a:r>
              <a:rPr lang="en-US" sz="5700" spc="171" dirty="0">
                <a:solidFill>
                  <a:srgbClr val="1836B2"/>
                </a:solidFill>
                <a:latin typeface="Fira Sans Bold Bold"/>
              </a:rPr>
              <a:t>HOW CREATORS AND USERS IMAGINE</a:t>
            </a:r>
            <a:r>
              <a:rPr lang="zh-CN" altLang="en-US" sz="5700" spc="171" dirty="0">
                <a:solidFill>
                  <a:srgbClr val="1836B2"/>
                </a:solidFill>
                <a:latin typeface="Fira Sans Bold Bold"/>
              </a:rPr>
              <a:t> </a:t>
            </a:r>
            <a:r>
              <a:rPr lang="en-US" sz="5700" spc="171" dirty="0">
                <a:solidFill>
                  <a:srgbClr val="1836B2"/>
                </a:solidFill>
                <a:latin typeface="Fira Sans Bold Bold"/>
              </a:rPr>
              <a:t>CONTENT CURATION ON Chinese PLATFORMS</a:t>
            </a:r>
          </a:p>
          <a:p>
            <a:pPr>
              <a:lnSpc>
                <a:spcPts val="5700"/>
              </a:lnSpc>
            </a:pPr>
            <a:endParaRPr lang="en-US" sz="5700" spc="171" dirty="0">
              <a:solidFill>
                <a:srgbClr val="1836B2"/>
              </a:solidFill>
              <a:latin typeface="Arimo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232789" y="7536187"/>
            <a:ext cx="7953476" cy="6888453"/>
            <a:chOff x="0" y="0"/>
            <a:chExt cx="6202680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153591" y="4091960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7133351"/>
            <a:ext cx="6773968" cy="201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8"/>
              </a:lnSpc>
            </a:pPr>
            <a:r>
              <a:rPr lang="en-US" sz="2856" spc="85" dirty="0">
                <a:solidFill>
                  <a:srgbClr val="000000"/>
                </a:solidFill>
                <a:latin typeface="Fira Sans Bold Bold"/>
              </a:rPr>
              <a:t>Presenter: Yujia Zhai</a:t>
            </a:r>
          </a:p>
          <a:p>
            <a:pPr>
              <a:lnSpc>
                <a:spcPts val="3998"/>
              </a:lnSpc>
            </a:pPr>
            <a:r>
              <a:rPr lang="en-US" sz="2856" spc="34" dirty="0">
                <a:solidFill>
                  <a:srgbClr val="000000"/>
                </a:solidFill>
                <a:latin typeface="Fira Sans Bold Bold"/>
              </a:rPr>
              <a:t>Co-authors: Yuchen Chen; Fan Liang</a:t>
            </a:r>
          </a:p>
          <a:p>
            <a:pPr>
              <a:lnSpc>
                <a:spcPts val="3998"/>
              </a:lnSpc>
            </a:pPr>
            <a:r>
              <a:rPr lang="en-US" sz="2856" spc="85" dirty="0">
                <a:solidFill>
                  <a:srgbClr val="000000"/>
                </a:solidFill>
                <a:latin typeface="Fira Sans Bold Bold"/>
              </a:rPr>
              <a:t>Duke Kunshan University</a:t>
            </a:r>
            <a:r>
              <a:rPr lang="en-US" sz="2856" spc="85" dirty="0">
                <a:solidFill>
                  <a:srgbClr val="000000"/>
                </a:solidFill>
                <a:latin typeface="Fira Sans Bold"/>
              </a:rPr>
              <a:t> &amp; University of Michigan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27021" y="952500"/>
            <a:ext cx="4632279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sz="3500" spc="105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82618"/>
            <a:ext cx="6044223" cy="59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Fira Sans Light Bold"/>
              </a:rPr>
              <a:t>72nd Annual ICA 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2515" y="1021080"/>
            <a:ext cx="9711997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>
                <a:solidFill>
                  <a:srgbClr val="1836B2"/>
                </a:solidFill>
                <a:latin typeface="Fira Sans Medium Bold"/>
              </a:rPr>
              <a:t>Conclusion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85294" y="3425326"/>
            <a:ext cx="5927791" cy="4032005"/>
            <a:chOff x="0" y="-8430"/>
            <a:chExt cx="7903721" cy="5376007"/>
          </a:xfrm>
        </p:grpSpPr>
        <p:sp>
          <p:nvSpPr>
            <p:cNvPr id="4" name="TextBox 4"/>
            <p:cNvSpPr txBox="1"/>
            <p:nvPr/>
          </p:nvSpPr>
          <p:spPr>
            <a:xfrm>
              <a:off x="0" y="-8430"/>
              <a:ext cx="7903721" cy="835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19"/>
                </a:lnSpc>
              </a:pPr>
              <a:r>
                <a:rPr lang="en-US" sz="4099" spc="122" dirty="0">
                  <a:solidFill>
                    <a:srgbClr val="A066CB"/>
                  </a:solidFill>
                  <a:latin typeface="Fira Sans Medium Bold"/>
                </a:rPr>
                <a:t>Algorithmic imaginary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09695"/>
              <a:ext cx="7903721" cy="3357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7" lvl="1" indent="-388618">
                <a:lnSpc>
                  <a:spcPts val="5039"/>
                </a:lnSpc>
                <a:buFont typeface="Arial"/>
                <a:buChar char="•"/>
              </a:pPr>
              <a:r>
                <a:rPr lang="en-US" sz="3599" spc="17" dirty="0">
                  <a:solidFill>
                    <a:srgbClr val="000000"/>
                  </a:solidFill>
                  <a:latin typeface="Fira Sans" panose="020B0503050000020004" pitchFamily="34" charset="0"/>
                </a:rPr>
                <a:t>What are algorithms</a:t>
              </a:r>
            </a:p>
            <a:p>
              <a:pPr marL="777237" lvl="1" indent="-388618">
                <a:lnSpc>
                  <a:spcPts val="5039"/>
                </a:lnSpc>
                <a:buFont typeface="Arial"/>
                <a:buChar char="•"/>
              </a:pPr>
              <a:r>
                <a:rPr lang="en-US" sz="3599" spc="17" dirty="0">
                  <a:solidFill>
                    <a:srgbClr val="000000"/>
                  </a:solidFill>
                  <a:latin typeface="Fira Sans" panose="020B0503050000020004" pitchFamily="34" charset="0"/>
                </a:rPr>
                <a:t>How algorithms work</a:t>
              </a:r>
            </a:p>
            <a:p>
              <a:pPr marL="777237" lvl="1" indent="-388618">
                <a:lnSpc>
                  <a:spcPts val="5039"/>
                </a:lnSpc>
                <a:buFont typeface="Arial"/>
                <a:buChar char="•"/>
              </a:pPr>
              <a:r>
                <a:rPr lang="en-US" sz="3599" spc="17" dirty="0">
                  <a:solidFill>
                    <a:srgbClr val="000000"/>
                  </a:solidFill>
                  <a:latin typeface="Fira Sans" panose="020B0503050000020004" pitchFamily="34" charset="0"/>
                </a:rPr>
                <a:t>Personification</a:t>
              </a:r>
            </a:p>
            <a:p>
              <a:pPr>
                <a:lnSpc>
                  <a:spcPts val="5039"/>
                </a:lnSpc>
              </a:pPr>
              <a:endParaRPr lang="en-US" sz="3599" spc="17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47746" y="3431649"/>
            <a:ext cx="5141048" cy="2766477"/>
            <a:chOff x="0" y="0"/>
            <a:chExt cx="6854730" cy="3688636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6854730" cy="166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100" spc="123" dirty="0">
                  <a:solidFill>
                    <a:srgbClr val="A066CB"/>
                  </a:solidFill>
                  <a:latin typeface="Arimo Bold"/>
                </a:rPr>
                <a:t>Two standpoints of understandings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32556"/>
              <a:ext cx="6854730" cy="1656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18">
                  <a:solidFill>
                    <a:srgbClr val="000000"/>
                  </a:solidFill>
                  <a:latin typeface="Fira Sans Light Bold"/>
                </a:rPr>
                <a:t>As creators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18">
                  <a:solidFill>
                    <a:srgbClr val="000000"/>
                  </a:solidFill>
                  <a:latin typeface="Fira Sans Light Bold"/>
                </a:rPr>
                <a:t>As users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23455" y="3448676"/>
            <a:ext cx="4970799" cy="2766477"/>
            <a:chOff x="0" y="0"/>
            <a:chExt cx="6627731" cy="368863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6627731" cy="166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100" spc="123" dirty="0">
                  <a:solidFill>
                    <a:srgbClr val="A066CB"/>
                  </a:solidFill>
                  <a:latin typeface="Fira Sans Medium Bold"/>
                </a:rPr>
                <a:t>Two types of domestications: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032556"/>
              <a:ext cx="6627731" cy="1656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18">
                  <a:solidFill>
                    <a:srgbClr val="000000"/>
                  </a:solidFill>
                  <a:latin typeface="Fira Sans Light Bold"/>
                </a:rPr>
                <a:t>Domesticating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18">
                  <a:solidFill>
                    <a:srgbClr val="000000"/>
                  </a:solidFill>
                  <a:latin typeface="Fira Sans Light Bold"/>
                </a:rPr>
                <a:t>Being domesticated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05925"/>
            <a:ext cx="19280880" cy="1312977"/>
            <a:chOff x="0" y="0"/>
            <a:chExt cx="25707840" cy="1750636"/>
          </a:xfrm>
        </p:grpSpPr>
        <p:grpSp>
          <p:nvGrpSpPr>
            <p:cNvPr id="13" name="Group 13"/>
            <p:cNvGrpSpPr/>
            <p:nvPr/>
          </p:nvGrpSpPr>
          <p:grpSpPr>
            <a:xfrm rot="5400000">
              <a:off x="13125860" y="-10831345"/>
              <a:ext cx="1750636" cy="23413325"/>
              <a:chOff x="0" y="0"/>
              <a:chExt cx="3130550" cy="4186855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130550" cy="4186855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41868551">
                    <a:moveTo>
                      <a:pt x="0" y="1123950"/>
                    </a:moveTo>
                    <a:lnTo>
                      <a:pt x="0" y="41868551"/>
                    </a:lnTo>
                    <a:lnTo>
                      <a:pt x="3130550" y="41868551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0"/>
              <a:ext cx="3066088" cy="1750636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48535" y="7139450"/>
            <a:ext cx="7790929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A066CB"/>
                </a:solidFill>
                <a:latin typeface="Fira Sans Light Bold"/>
              </a:rPr>
              <a:t>Emails: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Fira Sans Light Bold"/>
              </a:rPr>
              <a:t>Yujia</a:t>
            </a:r>
            <a:r>
              <a:rPr lang="en-US" sz="2799" dirty="0">
                <a:solidFill>
                  <a:srgbClr val="000000"/>
                </a:solidFill>
                <a:latin typeface="Fira Sans Light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Fira Sans Light Bold"/>
              </a:rPr>
              <a:t>Zhai</a:t>
            </a:r>
            <a:r>
              <a:rPr lang="en-US" sz="2799" dirty="0">
                <a:solidFill>
                  <a:srgbClr val="000000"/>
                </a:solidFill>
                <a:latin typeface="Fira Sans Light Bold"/>
              </a:rPr>
              <a:t>: yujia.zhai190@dukekunshan.edu.cn  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Fira Sans Light Bold"/>
              </a:rPr>
              <a:t>Yuchen Chen: </a:t>
            </a:r>
            <a:r>
              <a:rPr lang="en-US" sz="2799" dirty="0" err="1">
                <a:solidFill>
                  <a:srgbClr val="000000"/>
                </a:solidFill>
                <a:latin typeface="Fira Sans Light Bold"/>
              </a:rPr>
              <a:t>cycyc@umich.edu</a:t>
            </a:r>
            <a:endParaRPr lang="en-US" sz="2799" dirty="0">
              <a:solidFill>
                <a:srgbClr val="000000"/>
              </a:solidFill>
              <a:latin typeface="Fira Sans Light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Fira Sans Light Bold"/>
              </a:rPr>
              <a:t>Fan Liang: </a:t>
            </a:r>
            <a:r>
              <a:rPr lang="en-US" sz="2799" dirty="0" err="1">
                <a:solidFill>
                  <a:srgbClr val="000000"/>
                </a:solidFill>
                <a:latin typeface="Fira Sans Light Bold"/>
              </a:rPr>
              <a:t>fan.liang@dukekunshan.edu.cn</a:t>
            </a:r>
            <a:endParaRPr lang="en-US" sz="2799" dirty="0">
              <a:solidFill>
                <a:srgbClr val="000000"/>
              </a:solidFill>
              <a:latin typeface="Fira Sans Ligh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1263" y="1028700"/>
            <a:ext cx="13542824" cy="1701967"/>
            <a:chOff x="0" y="0"/>
            <a:chExt cx="18057099" cy="226928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8057099" cy="2269289"/>
              <a:chOff x="0" y="0"/>
              <a:chExt cx="4274666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665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2746659" h="5372100">
                    <a:moveTo>
                      <a:pt x="4119599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1195991" y="5372100"/>
                    </a:lnTo>
                    <a:lnTo>
                      <a:pt x="42746659" y="2686050"/>
                    </a:lnTo>
                    <a:lnTo>
                      <a:pt x="4119599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135665" y="294328"/>
              <a:ext cx="1293562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 dirty="0">
                  <a:solidFill>
                    <a:srgbClr val="FFFFFF"/>
                  </a:solidFill>
                  <a:latin typeface="Fira Sans Medium"/>
                </a:rPr>
                <a:t>Introduction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021399"/>
            <a:ext cx="16230600" cy="6039845"/>
          </a:xfrm>
          <a:prstGeom prst="rect">
            <a:avLst/>
          </a:prstGeom>
          <a:solidFill>
            <a:srgbClr val="1836B2">
              <a:alpha val="8627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608110"/>
            <a:ext cx="16022576" cy="631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5699" lvl="1" indent="-477850">
              <a:lnSpc>
                <a:spcPts val="6197"/>
              </a:lnSpc>
              <a:buFont typeface="Arial"/>
              <a:buChar char="•"/>
            </a:pPr>
            <a:r>
              <a:rPr lang="en-US" sz="4426" spc="22" dirty="0">
                <a:solidFill>
                  <a:srgbClr val="000000"/>
                </a:solidFill>
                <a:latin typeface="Fira Sans Medium"/>
              </a:rPr>
              <a:t>Digital platforms as one of the most important means for the production and dissemination of cultural products.</a:t>
            </a:r>
          </a:p>
          <a:p>
            <a:pPr marL="955699" lvl="1" indent="-477850">
              <a:lnSpc>
                <a:spcPts val="6197"/>
              </a:lnSpc>
              <a:buFont typeface="Arial"/>
              <a:buChar char="•"/>
            </a:pPr>
            <a:r>
              <a:rPr lang="en-US" altLang="zh-CN" sz="4426" spc="22" dirty="0">
                <a:solidFill>
                  <a:srgbClr val="000000"/>
                </a:solidFill>
                <a:latin typeface="Fira Sans Medium"/>
              </a:rPr>
              <a:t>These platforms rely largely on algorithms to filter and curate content.</a:t>
            </a:r>
          </a:p>
          <a:p>
            <a:pPr marL="955699" lvl="1" indent="-477850">
              <a:lnSpc>
                <a:spcPts val="6197"/>
              </a:lnSpc>
              <a:buFont typeface="Arial"/>
              <a:buChar char="•"/>
            </a:pPr>
            <a:r>
              <a:rPr lang="en-US" altLang="zh-CN" sz="4426" spc="22" dirty="0">
                <a:solidFill>
                  <a:srgbClr val="000000"/>
                </a:solidFill>
                <a:latin typeface="Fira Sans Medium"/>
              </a:rPr>
              <a:t>However, little research has been done to explore how users and creators collectively perceive algorithms.</a:t>
            </a:r>
          </a:p>
          <a:p>
            <a:pPr marL="477849" lvl="1">
              <a:lnSpc>
                <a:spcPts val="6197"/>
              </a:lnSpc>
            </a:pPr>
            <a:endParaRPr lang="en-US" altLang="zh-CN" sz="4426" spc="22" dirty="0">
              <a:solidFill>
                <a:srgbClr val="000000"/>
              </a:solidFill>
              <a:latin typeface="Fira Sans Medium"/>
            </a:endParaRPr>
          </a:p>
          <a:p>
            <a:pPr marL="955699" lvl="1" indent="-477850">
              <a:lnSpc>
                <a:spcPts val="6197"/>
              </a:lnSpc>
              <a:buFont typeface="Arial"/>
              <a:buChar char="•"/>
            </a:pPr>
            <a:endParaRPr lang="en-US" sz="4426" spc="22" dirty="0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1263" y="1028700"/>
            <a:ext cx="13542824" cy="1701967"/>
            <a:chOff x="0" y="0"/>
            <a:chExt cx="18057099" cy="226928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8057099" cy="2269289"/>
              <a:chOff x="0" y="0"/>
              <a:chExt cx="4274666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665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2746659" h="5372100">
                    <a:moveTo>
                      <a:pt x="4119599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1195991" y="5372100"/>
                    </a:lnTo>
                    <a:lnTo>
                      <a:pt x="42746659" y="2686050"/>
                    </a:lnTo>
                    <a:lnTo>
                      <a:pt x="4119599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135665" y="294328"/>
              <a:ext cx="1293562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 dirty="0">
                  <a:solidFill>
                    <a:srgbClr val="FFFFFF"/>
                  </a:solidFill>
                  <a:latin typeface="Fira Sans Medium"/>
                </a:rPr>
                <a:t>Theoretical Framework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5905788" y="3545052"/>
            <a:ext cx="11701561" cy="5039181"/>
          </a:xfrm>
          <a:prstGeom prst="rect">
            <a:avLst/>
          </a:prstGeom>
          <a:solidFill>
            <a:srgbClr val="1836B2">
              <a:alpha val="8627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905788" y="4010351"/>
            <a:ext cx="11701561" cy="4680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77"/>
              </a:lnSpc>
            </a:pPr>
            <a:r>
              <a:rPr lang="en-US" sz="4626" spc="23" dirty="0">
                <a:solidFill>
                  <a:srgbClr val="000000"/>
                </a:solidFill>
                <a:latin typeface="Fira Sans Medium"/>
              </a:rPr>
              <a:t>        Algorithmic imaginary (Bucher, 2017):</a:t>
            </a:r>
          </a:p>
          <a:p>
            <a:pPr marL="890931" lvl="1" indent="-445465">
              <a:lnSpc>
                <a:spcPts val="5777"/>
              </a:lnSpc>
              <a:buFont typeface="Arial"/>
              <a:buChar char="•"/>
            </a:pPr>
            <a:r>
              <a:rPr lang="zh-CN" altLang="en-US" sz="4400" spc="23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What algorithms are</a:t>
            </a:r>
          </a:p>
          <a:p>
            <a:pPr marL="890931" lvl="1" indent="-445465">
              <a:lnSpc>
                <a:spcPts val="5777"/>
              </a:lnSpc>
              <a:buFont typeface="Arial"/>
              <a:buChar char="•"/>
            </a:pPr>
            <a:r>
              <a:rPr lang="zh-CN" altLang="en-US" sz="4400" spc="23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What algorithms should be</a:t>
            </a:r>
          </a:p>
          <a:p>
            <a:pPr marL="890931" lvl="1" indent="-445465">
              <a:lnSpc>
                <a:spcPts val="5777"/>
              </a:lnSpc>
              <a:buFont typeface="Arial"/>
              <a:buChar char="•"/>
            </a:pP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 How algorithms function</a:t>
            </a:r>
          </a:p>
          <a:p>
            <a:pPr>
              <a:lnSpc>
                <a:spcPts val="6477"/>
              </a:lnSpc>
            </a:pPr>
            <a:r>
              <a:rPr lang="en-US" sz="4626" spc="23" dirty="0">
                <a:solidFill>
                  <a:srgbClr val="000000"/>
                </a:solidFill>
                <a:latin typeface="Fira Sans Medium"/>
              </a:rPr>
              <a:t>        Content creators (Duffy, 2019)</a:t>
            </a:r>
          </a:p>
          <a:p>
            <a:pPr>
              <a:lnSpc>
                <a:spcPts val="6477"/>
              </a:lnSpc>
            </a:pPr>
            <a:endParaRPr lang="en-US" sz="4626" spc="23" dirty="0">
              <a:solidFill>
                <a:srgbClr val="000000"/>
              </a:solidFill>
              <a:latin typeface="Fira Sans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157870" y="4107733"/>
            <a:ext cx="714076" cy="618457"/>
            <a:chOff x="0" y="0"/>
            <a:chExt cx="952102" cy="824609"/>
          </a:xfrm>
        </p:grpSpPr>
        <p:grpSp>
          <p:nvGrpSpPr>
            <p:cNvPr id="11" name="Group 11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spc="-46">
                  <a:solidFill>
                    <a:srgbClr val="FFFFFF"/>
                  </a:solidFill>
                  <a:latin typeface="Fira Sans Medium"/>
                </a:rPr>
                <a:t>01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57870" y="7117567"/>
            <a:ext cx="714076" cy="618457"/>
            <a:chOff x="0" y="0"/>
            <a:chExt cx="952102" cy="824609"/>
          </a:xfrm>
        </p:grpSpPr>
        <p:grpSp>
          <p:nvGrpSpPr>
            <p:cNvPr id="15" name="Group 15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spc="-46" dirty="0">
                  <a:solidFill>
                    <a:srgbClr val="FFFFFF"/>
                  </a:solidFill>
                  <a:latin typeface="Fira Sans Medium"/>
                </a:rPr>
                <a:t>02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758" y="4229433"/>
            <a:ext cx="5505630" cy="367042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1263" y="1028700"/>
            <a:ext cx="13542824" cy="1701967"/>
            <a:chOff x="0" y="0"/>
            <a:chExt cx="18057099" cy="226928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8057099" cy="2269289"/>
              <a:chOff x="0" y="0"/>
              <a:chExt cx="4274666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665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2746659" h="5372100">
                    <a:moveTo>
                      <a:pt x="4119599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1195991" y="5372100"/>
                    </a:lnTo>
                    <a:lnTo>
                      <a:pt x="42746659" y="2686050"/>
                    </a:lnTo>
                    <a:lnTo>
                      <a:pt x="4119599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135665" y="294328"/>
              <a:ext cx="1293562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 dirty="0">
                  <a:solidFill>
                    <a:srgbClr val="FFFFFF"/>
                  </a:solidFill>
                  <a:latin typeface="Fira Sans Medium"/>
                </a:rPr>
                <a:t>Research questions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021399"/>
            <a:ext cx="16230600" cy="6039845"/>
          </a:xfrm>
          <a:prstGeom prst="rect">
            <a:avLst/>
          </a:prstGeom>
          <a:solidFill>
            <a:srgbClr val="1836B2">
              <a:alpha val="8627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2085" y="3910599"/>
            <a:ext cx="14963830" cy="416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0468" lvl="1" indent="-510234">
              <a:lnSpc>
                <a:spcPts val="6617"/>
              </a:lnSpc>
              <a:buFont typeface="Arial"/>
              <a:buChar char="•"/>
            </a:pPr>
            <a:r>
              <a:rPr lang="en-US" sz="4726" spc="23" dirty="0">
                <a:solidFill>
                  <a:srgbClr val="000000"/>
                </a:solidFill>
                <a:latin typeface="Fira Sans Medium"/>
              </a:rPr>
              <a:t>RQ1: How do Chinese creators and users experience and make sense of algorithms (RQ1)?</a:t>
            </a:r>
          </a:p>
          <a:p>
            <a:pPr>
              <a:lnSpc>
                <a:spcPts val="6617"/>
              </a:lnSpc>
            </a:pPr>
            <a:endParaRPr lang="en-US" sz="4726" spc="23" dirty="0">
              <a:solidFill>
                <a:srgbClr val="000000"/>
              </a:solidFill>
              <a:latin typeface="Fira Sans Medium"/>
            </a:endParaRPr>
          </a:p>
          <a:p>
            <a:pPr marL="1020468" lvl="1" indent="-510234">
              <a:lnSpc>
                <a:spcPts val="6617"/>
              </a:lnSpc>
              <a:buFont typeface="Arial"/>
              <a:buChar char="•"/>
            </a:pPr>
            <a:r>
              <a:rPr lang="en-US" sz="4726" spc="23" dirty="0">
                <a:solidFill>
                  <a:srgbClr val="000000"/>
                </a:solidFill>
                <a:latin typeface="Fira Sans Medium"/>
              </a:rPr>
              <a:t>RQ2: What are the consequences of these imaginaries and interactions (RQ2)?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1263" y="1028700"/>
            <a:ext cx="13542824" cy="1701967"/>
            <a:chOff x="0" y="0"/>
            <a:chExt cx="18057099" cy="226928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8057099" cy="2269289"/>
              <a:chOff x="0" y="0"/>
              <a:chExt cx="4274666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665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2746659" h="5372100">
                    <a:moveTo>
                      <a:pt x="4119599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1195991" y="5372100"/>
                    </a:lnTo>
                    <a:lnTo>
                      <a:pt x="42746659" y="2686050"/>
                    </a:lnTo>
                    <a:lnTo>
                      <a:pt x="4119599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135665" y="294328"/>
              <a:ext cx="1293562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 dirty="0">
                  <a:solidFill>
                    <a:srgbClr val="FFFFFF"/>
                  </a:solidFill>
                  <a:latin typeface="Fira Sans Medium"/>
                </a:rPr>
                <a:t>Methods and data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417958"/>
            <a:ext cx="11701561" cy="5039181"/>
          </a:xfrm>
          <a:prstGeom prst="rect">
            <a:avLst/>
          </a:prstGeom>
          <a:solidFill>
            <a:srgbClr val="1836B2">
              <a:alpha val="8627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5813" t="23597" r="16078" b="28481"/>
          <a:stretch>
            <a:fillRect/>
          </a:stretch>
        </p:blipFill>
        <p:spPr>
          <a:xfrm>
            <a:off x="13153831" y="6201126"/>
            <a:ext cx="3789768" cy="18985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25509" b="23943"/>
          <a:stretch>
            <a:fillRect/>
          </a:stretch>
        </p:blipFill>
        <p:spPr>
          <a:xfrm>
            <a:off x="13153831" y="3775421"/>
            <a:ext cx="3789768" cy="1915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3883257"/>
            <a:ext cx="11701561" cy="5761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8878" lvl="1" indent="-499439">
              <a:lnSpc>
                <a:spcPts val="6477"/>
              </a:lnSpc>
              <a:buFont typeface="Arial"/>
              <a:buChar char="•"/>
            </a:pP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Platforms: Red (</a:t>
            </a:r>
            <a:r>
              <a:rPr lang="en-US" sz="4400" spc="23" dirty="0">
                <a:solidFill>
                  <a:srgbClr val="000000"/>
                </a:solidFill>
                <a:latin typeface="Fira Sans Medium Italics"/>
              </a:rPr>
              <a:t>Xiao </a:t>
            </a:r>
            <a:r>
              <a:rPr lang="en-US" sz="4400" spc="23" dirty="0" err="1">
                <a:solidFill>
                  <a:srgbClr val="000000"/>
                </a:solidFill>
                <a:latin typeface="Fira Sans Medium Italics"/>
              </a:rPr>
              <a:t>Hongshu</a:t>
            </a: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) + </a:t>
            </a:r>
            <a:r>
              <a:rPr lang="en-US" sz="4400" spc="23" dirty="0" err="1">
                <a:solidFill>
                  <a:srgbClr val="000000"/>
                </a:solidFill>
                <a:latin typeface="Fira Sans Medium"/>
              </a:rPr>
              <a:t>Douyin</a:t>
            </a:r>
            <a:endParaRPr lang="en-US" sz="4400" spc="23" dirty="0">
              <a:solidFill>
                <a:srgbClr val="000000"/>
              </a:solidFill>
              <a:latin typeface="Fira Sans Medium"/>
            </a:endParaRPr>
          </a:p>
          <a:p>
            <a:pPr marL="998878" lvl="1" indent="-499439">
              <a:lnSpc>
                <a:spcPts val="6477"/>
              </a:lnSpc>
              <a:buFont typeface="Arial"/>
              <a:buChar char="•"/>
            </a:pP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Thematic analysis of 3000+ posts from Weibo</a:t>
            </a:r>
          </a:p>
          <a:p>
            <a:pPr marL="998878" lvl="1" indent="-499439">
              <a:lnSpc>
                <a:spcPts val="6477"/>
              </a:lnSpc>
              <a:buFont typeface="Arial"/>
              <a:buChar char="•"/>
            </a:pP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Semi-structured interviews with 15 creators aged from 18-25</a:t>
            </a:r>
          </a:p>
          <a:p>
            <a:pPr>
              <a:lnSpc>
                <a:spcPts val="6477"/>
              </a:lnSpc>
            </a:pPr>
            <a:endParaRPr lang="en-US" sz="4626" spc="6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6477"/>
              </a:lnSpc>
            </a:pPr>
            <a:endParaRPr lang="en-US" sz="4626" spc="6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1263" y="1028700"/>
            <a:ext cx="13542824" cy="1701967"/>
            <a:chOff x="0" y="0"/>
            <a:chExt cx="18057099" cy="226928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8057099" cy="2269289"/>
              <a:chOff x="0" y="0"/>
              <a:chExt cx="4274666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665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2746659" h="5372100">
                    <a:moveTo>
                      <a:pt x="4119599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1195991" y="5372100"/>
                    </a:lnTo>
                    <a:lnTo>
                      <a:pt x="42746659" y="2686050"/>
                    </a:lnTo>
                    <a:lnTo>
                      <a:pt x="4119599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135665" y="294328"/>
              <a:ext cx="1293562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>
                  <a:solidFill>
                    <a:srgbClr val="FFFFFF"/>
                  </a:solidFill>
                  <a:latin typeface="Fira Sans Medium"/>
                </a:rPr>
                <a:t>Results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021399"/>
            <a:ext cx="16230600" cy="6039845"/>
          </a:xfrm>
          <a:prstGeom prst="rect">
            <a:avLst/>
          </a:prstGeom>
          <a:solidFill>
            <a:srgbClr val="1836B2">
              <a:alpha val="8627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2085" y="3129955"/>
            <a:ext cx="14963830" cy="751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17"/>
              </a:lnSpc>
            </a:pPr>
            <a:r>
              <a:rPr lang="en-US" sz="4726" spc="23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4600" spc="23" dirty="0">
                <a:solidFill>
                  <a:srgbClr val="5E17EB"/>
                </a:solidFill>
                <a:latin typeface="Fira Sans Medium"/>
              </a:rPr>
              <a:t>What are algorithms?</a:t>
            </a:r>
            <a:r>
              <a:rPr lang="en-US" sz="4600" spc="23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 marL="1020468" lvl="1" indent="-510234">
              <a:lnSpc>
                <a:spcPts val="6617"/>
              </a:lnSpc>
              <a:buFont typeface="Arial"/>
              <a:buChar char="•"/>
            </a:pP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programming, recommendation, traffic</a:t>
            </a:r>
          </a:p>
          <a:p>
            <a:pPr>
              <a:lnSpc>
                <a:spcPts val="6617"/>
              </a:lnSpc>
            </a:pPr>
            <a:r>
              <a:rPr lang="en-US" sz="4600" spc="23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4600" spc="23" dirty="0">
                <a:solidFill>
                  <a:srgbClr val="5E17EB"/>
                </a:solidFill>
                <a:latin typeface="Fira Sans Medium"/>
              </a:rPr>
              <a:t>How algorithms work?</a:t>
            </a:r>
          </a:p>
          <a:p>
            <a:pPr marL="1020468" lvl="1" indent="-510234">
              <a:lnSpc>
                <a:spcPts val="6617"/>
              </a:lnSpc>
              <a:buFont typeface="Arial"/>
              <a:buChar char="•"/>
            </a:pP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Users’ interactions: titles, topics, keywords, images, time to post, etc.</a:t>
            </a:r>
          </a:p>
          <a:p>
            <a:pPr marL="1020468" lvl="1" indent="-510234">
              <a:lnSpc>
                <a:spcPts val="6617"/>
              </a:lnSpc>
              <a:buFont typeface="Arial"/>
              <a:buChar char="•"/>
            </a:pP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Technical features: scope, time (evening, morning, weekend) etc.</a:t>
            </a:r>
          </a:p>
          <a:p>
            <a:pPr>
              <a:lnSpc>
                <a:spcPts val="6617"/>
              </a:lnSpc>
            </a:pPr>
            <a:endParaRPr lang="en-US" sz="4726" spc="6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6617"/>
              </a:lnSpc>
            </a:pPr>
            <a:endParaRPr lang="en-US" sz="4726" spc="6" dirty="0">
              <a:solidFill>
                <a:srgbClr val="000000"/>
              </a:solidFill>
              <a:latin typeface="Arim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1263" y="1028700"/>
            <a:ext cx="13542824" cy="1701967"/>
            <a:chOff x="0" y="0"/>
            <a:chExt cx="18057099" cy="226928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8057099" cy="2269289"/>
              <a:chOff x="0" y="0"/>
              <a:chExt cx="4274666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665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2746659" h="5372100">
                    <a:moveTo>
                      <a:pt x="4119599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1195991" y="5372100"/>
                    </a:lnTo>
                    <a:lnTo>
                      <a:pt x="42746659" y="2686050"/>
                    </a:lnTo>
                    <a:lnTo>
                      <a:pt x="4119599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135665" y="294328"/>
              <a:ext cx="1293562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>
                  <a:solidFill>
                    <a:srgbClr val="FFFFFF"/>
                  </a:solidFill>
                  <a:latin typeface="Fira Sans Medium"/>
                </a:rPr>
                <a:t>Results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021399"/>
            <a:ext cx="16230600" cy="6039845"/>
          </a:xfrm>
          <a:prstGeom prst="rect">
            <a:avLst/>
          </a:prstGeom>
          <a:solidFill>
            <a:srgbClr val="1836B2">
              <a:alpha val="8627"/>
            </a:srgbClr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3513349"/>
            <a:ext cx="7734300" cy="5766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17"/>
              </a:lnSpc>
            </a:pPr>
            <a:r>
              <a:rPr lang="en-US" sz="4726" spc="23" dirty="0">
                <a:solidFill>
                  <a:srgbClr val="5E17EB"/>
                </a:solidFill>
                <a:latin typeface="Fira Sans Medium"/>
              </a:rPr>
              <a:t> Personification</a:t>
            </a:r>
            <a:r>
              <a:rPr lang="en-US" sz="4726" spc="6" dirty="0">
                <a:solidFill>
                  <a:srgbClr val="5E17EB"/>
                </a:solidFill>
                <a:ea typeface="Arimo"/>
              </a:rPr>
              <a:t>:</a:t>
            </a:r>
          </a:p>
          <a:p>
            <a:pPr marL="998878" lvl="1" indent="-499439">
              <a:lnSpc>
                <a:spcPts val="6477"/>
              </a:lnSpc>
              <a:buFont typeface="Arial"/>
              <a:buChar char="•"/>
            </a:pPr>
            <a:r>
              <a:rPr lang="en-US" sz="4626" spc="23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Acceptance</a:t>
            </a: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 marL="1997756" lvl="2" indent="-665919">
              <a:lnSpc>
                <a:spcPts val="6477"/>
              </a:lnSpc>
              <a:buFont typeface="Arial"/>
              <a:buChar char="⚬"/>
            </a:pP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"Algorithm is </a:t>
            </a:r>
            <a:r>
              <a:rPr lang="en-US" sz="4000" spc="23" dirty="0">
                <a:solidFill>
                  <a:srgbClr val="FF1616"/>
                </a:solidFill>
                <a:latin typeface="Fira Sans Medium"/>
              </a:rPr>
              <a:t>god</a:t>
            </a: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."</a:t>
            </a:r>
          </a:p>
          <a:p>
            <a:pPr marL="1997756" lvl="2" indent="-665919">
              <a:lnSpc>
                <a:spcPts val="6477"/>
              </a:lnSpc>
              <a:buFont typeface="Arial"/>
              <a:buChar char="⚬"/>
            </a:pP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"It's not an algorithm. It's a </a:t>
            </a:r>
            <a:r>
              <a:rPr lang="en-US" sz="4000" spc="23" dirty="0">
                <a:solidFill>
                  <a:srgbClr val="FF1616"/>
                </a:solidFill>
                <a:latin typeface="Fira Sans Medium"/>
              </a:rPr>
              <a:t>mind reader</a:t>
            </a: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."</a:t>
            </a:r>
          </a:p>
          <a:p>
            <a:pPr>
              <a:lnSpc>
                <a:spcPts val="6617"/>
              </a:lnSpc>
            </a:pPr>
            <a:endParaRPr lang="en-US" sz="4626" spc="5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6617"/>
              </a:lnSpc>
            </a:pPr>
            <a:endParaRPr lang="en-US" sz="4626" spc="5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05800" y="4335314"/>
            <a:ext cx="8953500" cy="4950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98878" lvl="1" indent="-499439">
              <a:lnSpc>
                <a:spcPts val="6477"/>
              </a:lnSpc>
              <a:buFont typeface="Arial"/>
              <a:buChar char="•"/>
            </a:pPr>
            <a:r>
              <a:rPr lang="en-US" sz="4400" spc="23" dirty="0">
                <a:solidFill>
                  <a:srgbClr val="000000"/>
                </a:solidFill>
                <a:latin typeface="Fira Sans Medium"/>
              </a:rPr>
              <a:t>Resistance</a:t>
            </a:r>
          </a:p>
          <a:p>
            <a:pPr marL="1997756" lvl="2" indent="-665919">
              <a:lnSpc>
                <a:spcPts val="6477"/>
              </a:lnSpc>
              <a:buFont typeface="Arial"/>
              <a:buChar char="⚬"/>
            </a:pP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"There's probably no </a:t>
            </a:r>
            <a:r>
              <a:rPr lang="en-US" sz="4000" spc="23" dirty="0">
                <a:solidFill>
                  <a:srgbClr val="FF1616"/>
                </a:solidFill>
                <a:latin typeface="Fira Sans Medium"/>
              </a:rPr>
              <a:t>dumber</a:t>
            </a: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 algorithm than </a:t>
            </a:r>
            <a:r>
              <a:rPr lang="en-US" sz="4000" spc="23" dirty="0" err="1">
                <a:solidFill>
                  <a:srgbClr val="000000"/>
                </a:solidFill>
                <a:latin typeface="Fira Sans Medium"/>
              </a:rPr>
              <a:t>Douyin's</a:t>
            </a: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."</a:t>
            </a:r>
          </a:p>
          <a:p>
            <a:pPr marL="1997756" lvl="2" indent="-665919">
              <a:lnSpc>
                <a:spcPts val="6477"/>
              </a:lnSpc>
              <a:buFont typeface="Arial"/>
              <a:buChar char="⚬"/>
            </a:pP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“We should avoid </a:t>
            </a:r>
            <a:r>
              <a:rPr lang="en-US" sz="4000" spc="23" dirty="0">
                <a:solidFill>
                  <a:srgbClr val="FF1616"/>
                </a:solidFill>
                <a:latin typeface="Fira Sans Medium"/>
              </a:rPr>
              <a:t>being controlled</a:t>
            </a: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 by</a:t>
            </a:r>
            <a:r>
              <a:rPr lang="zh-CN" altLang="en-US" sz="4000" spc="23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4000" spc="23" dirty="0">
                <a:solidFill>
                  <a:srgbClr val="000000"/>
                </a:solidFill>
                <a:latin typeface="Fira Sans Medium"/>
              </a:rPr>
              <a:t>algorithms."</a:t>
            </a:r>
          </a:p>
          <a:p>
            <a:pPr>
              <a:lnSpc>
                <a:spcPts val="6477"/>
              </a:lnSpc>
            </a:pPr>
            <a:endParaRPr lang="en-US" sz="4626" spc="23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20C4D1BF-F6B5-7243-9291-1265234A567C}"/>
              </a:ext>
            </a:extLst>
          </p:cNvPr>
          <p:cNvSpPr/>
          <p:nvPr/>
        </p:nvSpPr>
        <p:spPr>
          <a:xfrm rot="-10800000">
            <a:off x="8534400" y="4044581"/>
            <a:ext cx="0" cy="4223118"/>
          </a:xfrm>
          <a:prstGeom prst="line">
            <a:avLst/>
          </a:prstGeom>
          <a:ln w="47625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1263" y="1028700"/>
            <a:ext cx="13542824" cy="1701967"/>
            <a:chOff x="0" y="0"/>
            <a:chExt cx="18057099" cy="226928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8057099" cy="2269289"/>
              <a:chOff x="0" y="0"/>
              <a:chExt cx="4274666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665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2746659" h="5372100">
                    <a:moveTo>
                      <a:pt x="4119599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1195991" y="5372100"/>
                    </a:lnTo>
                    <a:lnTo>
                      <a:pt x="42746659" y="2686050"/>
                    </a:lnTo>
                    <a:lnTo>
                      <a:pt x="4119599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135665" y="294328"/>
              <a:ext cx="1293562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>
                  <a:solidFill>
                    <a:srgbClr val="FFFFFF"/>
                  </a:solidFill>
                  <a:latin typeface="Fira Sans Medium"/>
                </a:rPr>
                <a:t>Results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021399"/>
            <a:ext cx="16230600" cy="6039845"/>
          </a:xfrm>
          <a:prstGeom prst="rect">
            <a:avLst/>
          </a:prstGeom>
          <a:solidFill>
            <a:srgbClr val="1836B2">
              <a:alpha val="8627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20134" y="3273133"/>
            <a:ext cx="15247731" cy="681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7"/>
              </a:lnSpc>
            </a:pPr>
            <a:r>
              <a:rPr lang="en-US" sz="4326" spc="21" dirty="0">
                <a:solidFill>
                  <a:srgbClr val="5E17EB"/>
                </a:solidFill>
                <a:latin typeface="Fira Sans Medium"/>
              </a:rPr>
              <a:t>Users and creators</a:t>
            </a:r>
            <a:r>
              <a:rPr lang="en-US" sz="4326" spc="4" dirty="0">
                <a:solidFill>
                  <a:srgbClr val="5E17EB"/>
                </a:solidFill>
                <a:latin typeface="Arimo"/>
              </a:rPr>
              <a:t>:</a:t>
            </a:r>
          </a:p>
          <a:p>
            <a:pPr marL="934110" lvl="1" indent="-467055">
              <a:lnSpc>
                <a:spcPts val="6057"/>
              </a:lnSpc>
              <a:buFont typeface="Arial"/>
              <a:buChar char="•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As users</a:t>
            </a:r>
          </a:p>
          <a:p>
            <a:pPr marL="1868219" lvl="2" indent="-622740">
              <a:lnSpc>
                <a:spcPts val="6057"/>
              </a:lnSpc>
              <a:buFont typeface="Arial"/>
              <a:buChar char="⚬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imaginary: desired information - personalization</a:t>
            </a:r>
          </a:p>
          <a:p>
            <a:pPr marL="1868219" lvl="2" indent="-622740">
              <a:lnSpc>
                <a:spcPts val="6057"/>
              </a:lnSpc>
              <a:buFont typeface="Arial"/>
              <a:buChar char="⚬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action: accept &amp; train the algorithms </a:t>
            </a:r>
          </a:p>
          <a:p>
            <a:pPr marL="934110" lvl="1" indent="-467055">
              <a:lnSpc>
                <a:spcPts val="6057"/>
              </a:lnSpc>
              <a:buFont typeface="Arial"/>
              <a:buChar char="•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As creators</a:t>
            </a:r>
          </a:p>
          <a:p>
            <a:pPr marL="1868219" lvl="2" indent="-622740">
              <a:lnSpc>
                <a:spcPts val="6057"/>
              </a:lnSpc>
              <a:buFont typeface="Arial"/>
              <a:buChar char="⚬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imaginary: monetization - traffic</a:t>
            </a:r>
          </a:p>
          <a:p>
            <a:pPr marL="1868219" lvl="2" indent="-622740">
              <a:lnSpc>
                <a:spcPts val="6057"/>
              </a:lnSpc>
              <a:buFont typeface="Arial"/>
              <a:buChar char="⚬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action: cater to &amp; cheat the algorithms </a:t>
            </a:r>
          </a:p>
          <a:p>
            <a:pPr>
              <a:lnSpc>
                <a:spcPts val="5357"/>
              </a:lnSpc>
            </a:pPr>
            <a:endParaRPr lang="en-US" sz="4326" spc="4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5357"/>
              </a:lnSpc>
            </a:pPr>
            <a:endParaRPr lang="en-US" sz="4326" spc="4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1263" y="1028700"/>
            <a:ext cx="13542824" cy="1701967"/>
            <a:chOff x="0" y="0"/>
            <a:chExt cx="18057099" cy="226928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18057099" cy="2269289"/>
              <a:chOff x="0" y="0"/>
              <a:chExt cx="42746660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665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2746659" h="5372100">
                    <a:moveTo>
                      <a:pt x="4119599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1195991" y="5372100"/>
                    </a:lnTo>
                    <a:lnTo>
                      <a:pt x="42746659" y="2686050"/>
                    </a:lnTo>
                    <a:lnTo>
                      <a:pt x="4119599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135665" y="294328"/>
              <a:ext cx="12935621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spc="-139">
                  <a:solidFill>
                    <a:srgbClr val="FFFFFF"/>
                  </a:solidFill>
                  <a:latin typeface="Fira Sans Medium"/>
                </a:rPr>
                <a:t>Results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021399"/>
            <a:ext cx="16230600" cy="6039845"/>
          </a:xfrm>
          <a:prstGeom prst="rect">
            <a:avLst/>
          </a:prstGeom>
          <a:solidFill>
            <a:srgbClr val="1836B2">
              <a:alpha val="8627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14725760" y="971550"/>
            <a:ext cx="253354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72nd Annual </a:t>
            </a:r>
          </a:p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Fira Sans Light Bold"/>
              </a:rPr>
              <a:t>ICA Conference</a:t>
            </a: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066CB"/>
                </a:solidFill>
                <a:latin typeface="Fira Sans Medium Bold"/>
              </a:rPr>
              <a:t>May 30, 2022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20134" y="3661037"/>
            <a:ext cx="15247731" cy="527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7"/>
              </a:lnSpc>
            </a:pPr>
            <a:r>
              <a:rPr lang="en-US" sz="4326" spc="21" dirty="0">
                <a:solidFill>
                  <a:srgbClr val="5E17EB"/>
                </a:solidFill>
                <a:latin typeface="Fira Sans Medium"/>
              </a:rPr>
              <a:t>Two types of domestications:</a:t>
            </a:r>
          </a:p>
          <a:p>
            <a:pPr>
              <a:lnSpc>
                <a:spcPts val="6057"/>
              </a:lnSpc>
            </a:pPr>
            <a:endParaRPr lang="en-US" sz="4326" spc="21" dirty="0">
              <a:solidFill>
                <a:srgbClr val="5E17EB"/>
              </a:solidFill>
              <a:latin typeface="Fira Sans Medium"/>
            </a:endParaRPr>
          </a:p>
          <a:p>
            <a:pPr marL="934110" lvl="1" indent="-467055">
              <a:lnSpc>
                <a:spcPts val="6057"/>
              </a:lnSpc>
              <a:buFont typeface="Arial"/>
              <a:buChar char="•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Domesticating</a:t>
            </a:r>
          </a:p>
          <a:p>
            <a:pPr marL="1868219" lvl="2" indent="-622740">
              <a:lnSpc>
                <a:spcPts val="6057"/>
              </a:lnSpc>
              <a:buFont typeface="Arial"/>
              <a:buChar char="⚬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train the algorithms </a:t>
            </a:r>
          </a:p>
          <a:p>
            <a:pPr marL="1868219" lvl="2" indent="-622740">
              <a:lnSpc>
                <a:spcPts val="6057"/>
              </a:lnSpc>
              <a:buFont typeface="Arial"/>
              <a:buChar char="⚬"/>
            </a:pPr>
            <a:r>
              <a:rPr lang="en-US" sz="4326" spc="21" dirty="0">
                <a:solidFill>
                  <a:srgbClr val="000000"/>
                </a:solidFill>
                <a:latin typeface="Fira Sans Medium"/>
              </a:rPr>
              <a:t>cheat the algorithms</a:t>
            </a:r>
          </a:p>
          <a:p>
            <a:pPr>
              <a:lnSpc>
                <a:spcPts val="5357"/>
              </a:lnSpc>
            </a:pPr>
            <a:endParaRPr lang="en-US" sz="4326" spc="21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5357"/>
              </a:lnSpc>
            </a:pPr>
            <a:endParaRPr lang="en-US" sz="4326" spc="21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A111E9C-C55C-2245-B549-807F6B5234E7}"/>
              </a:ext>
            </a:extLst>
          </p:cNvPr>
          <p:cNvSpPr/>
          <p:nvPr/>
        </p:nvSpPr>
        <p:spPr>
          <a:xfrm>
            <a:off x="8915400" y="5108944"/>
            <a:ext cx="9144000" cy="31728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34110" lvl="1" indent="-467055">
              <a:lnSpc>
                <a:spcPts val="6057"/>
              </a:lnSpc>
              <a:buFont typeface="Arial"/>
              <a:buChar char="•"/>
            </a:pPr>
            <a:r>
              <a:rPr lang="en-US" altLang="zh-CN" sz="4326" spc="21" dirty="0">
                <a:solidFill>
                  <a:srgbClr val="000000"/>
                </a:solidFill>
                <a:latin typeface="Fira Sans Medium"/>
              </a:rPr>
              <a:t>Being domesticated</a:t>
            </a:r>
          </a:p>
          <a:p>
            <a:pPr marL="1868219" lvl="2" indent="-622740">
              <a:lnSpc>
                <a:spcPts val="6057"/>
              </a:lnSpc>
              <a:buFont typeface="Arial"/>
              <a:buChar char="⚬"/>
            </a:pPr>
            <a:r>
              <a:rPr lang="en-US" altLang="zh-CN" sz="4326" spc="21" dirty="0">
                <a:solidFill>
                  <a:srgbClr val="000000"/>
                </a:solidFill>
                <a:latin typeface="Fira Sans Medium"/>
              </a:rPr>
              <a:t>controlled by the algorithms </a:t>
            </a:r>
          </a:p>
          <a:p>
            <a:pPr marL="1868219" lvl="2" indent="-622740">
              <a:lnSpc>
                <a:spcPts val="6057"/>
              </a:lnSpc>
              <a:buFont typeface="Arial"/>
              <a:buChar char="⚬"/>
            </a:pPr>
            <a:r>
              <a:rPr lang="en-US" altLang="zh-CN" sz="4326" spc="21" dirty="0">
                <a:solidFill>
                  <a:srgbClr val="000000"/>
                </a:solidFill>
                <a:latin typeface="Fira Sans Medium"/>
              </a:rPr>
              <a:t>cater to the algorithms 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34BFBA77-74A9-FA45-BD4C-1331C17EA485}"/>
              </a:ext>
            </a:extLst>
          </p:cNvPr>
          <p:cNvSpPr/>
          <p:nvPr/>
        </p:nvSpPr>
        <p:spPr>
          <a:xfrm rot="-10800000">
            <a:off x="9067800" y="5143500"/>
            <a:ext cx="1" cy="3138300"/>
          </a:xfrm>
          <a:prstGeom prst="line">
            <a:avLst/>
          </a:prstGeom>
          <a:ln w="47625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466</Words>
  <Application>Microsoft Macintosh PowerPoint</Application>
  <PresentationFormat>自定义</PresentationFormat>
  <Paragraphs>101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Fira Sans Light Bold</vt:lpstr>
      <vt:lpstr>Fira Sans</vt:lpstr>
      <vt:lpstr>Fira Sans Medium</vt:lpstr>
      <vt:lpstr>Arimo</vt:lpstr>
      <vt:lpstr>Calibri</vt:lpstr>
      <vt:lpstr>Fira Sans Bold Bold</vt:lpstr>
      <vt:lpstr>Arial</vt:lpstr>
      <vt:lpstr>Fira Sans Bold</vt:lpstr>
      <vt:lpstr>Fira Sans Medium Bold</vt:lpstr>
      <vt:lpstr>Fira Sans Medium Italics</vt:lpstr>
      <vt:lpstr>Arimo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72nd Annual ICA Conference</dc:title>
  <cp:lastModifiedBy>Yujia Zhai</cp:lastModifiedBy>
  <cp:revision>10</cp:revision>
  <dcterms:created xsi:type="dcterms:W3CDTF">2006-08-16T00:00:00Z</dcterms:created>
  <dcterms:modified xsi:type="dcterms:W3CDTF">2022-04-10T11:06:10Z</dcterms:modified>
  <dc:identifier>DAE8cLf-zDg</dc:identifier>
</cp:coreProperties>
</file>